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765" r:id="rId2"/>
    <p:sldId id="799" r:id="rId3"/>
    <p:sldId id="802" r:id="rId4"/>
    <p:sldId id="803" r:id="rId5"/>
    <p:sldId id="798" r:id="rId6"/>
    <p:sldId id="800" r:id="rId7"/>
    <p:sldId id="805" r:id="rId8"/>
    <p:sldId id="73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3B247-53D4-49EF-9D23-AFCE111F2BB8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2458A-4B2C-4421-992C-DE7738DEC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61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0">
            <a:extLst>
              <a:ext uri="{FF2B5EF4-FFF2-40B4-BE49-F238E27FC236}">
                <a16:creationId xmlns:a16="http://schemas.microsoft.com/office/drawing/2014/main" id="{198E95A9-8416-49AB-A6D8-B072A19F10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2051">
            <a:extLst>
              <a:ext uri="{FF2B5EF4-FFF2-40B4-BE49-F238E27FC236}">
                <a16:creationId xmlns:a16="http://schemas.microsoft.com/office/drawing/2014/main" id="{79A7F0F5-0456-413E-B456-220CC903D3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7" tIns="45718" rIns="91437" bIns="45718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2DEB37-161C-4124-AB00-69C673173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97BCD3-C703-450B-8F63-42DB2EE4F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E47BCB-BB60-4CA5-A494-A3E6C0241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A79C24-A3E9-4F6A-95F4-F32C83DC9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B31131-6EDF-4445-81F6-B09630F4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53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734595-BC75-4219-903A-FF2D0648C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32ED335-773F-4653-989C-020D4B6AC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D0BAA9-B5A8-4E40-BCDD-069865671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FCB315-D521-4C4C-8372-9357044AA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E2B477-1698-4C64-8D76-FB7129A90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262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7B93E8D-38EF-4DA0-B973-8F40920C1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031ECB9-4884-4D20-8024-7CD704F23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4029F7-192C-401E-B8A8-AA0153FCE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73C0C9-0E3C-40A7-A7C3-6FFE619CF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91F32F-E210-4FF9-A2CD-6B1A107CC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24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05EDC0-431D-4BED-9FEE-71078F9B2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C26B65-DC5C-47F2-A8FB-91928A09B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7DCCAB-2081-41B2-A1A3-09B0799CB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EE8B77-C278-45F0-BC38-4D14A0959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BA428C-0F6C-4104-BC7B-62A3AD7A0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394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E00DAD-BA71-4310-8DA7-D0863D556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D53E390-A06F-4E58-ACE6-EDE25BDCD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75C10D-32C0-4B52-B862-88E9667CA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30FAC5-9CCF-4B73-A92F-65259F9C9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C7DB30-F876-430D-9F3A-767336A43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261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80D04C-367E-4C0D-BFE1-B4138878D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54D4B9-7A08-452E-8919-ECB1E89DC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3BEB72-A4B5-460D-866E-96233FB93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CE3C072-8D02-454D-8305-85555340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479232E-41EF-417E-8F99-B190E8F71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1379C2-189C-40DB-909B-C9D71E3E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64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7EAD3A-655C-4891-B8A5-70498E5D0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3698C7-7A06-4323-B5B8-E337E27F2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396E6E7-EB47-4341-985D-E55C13B4F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0654CBD-7E4A-40D3-BEDD-E6A98BC894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1FF5D77-95BC-444E-A2A6-E7A4FB57F9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8D00EC1-23FA-4818-AC6C-AB085CBB5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646A35E-A3C1-43BF-BF31-856BE41A9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F72FF4D-B2D8-4C3D-92CC-6F752004B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21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4A475A-9B9B-4CF9-AB49-918DD3D34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FAFE865-2015-4689-BC6E-1777E7464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76D45A4-03B0-4E74-9102-A27CF2054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CA4EB57-6867-45AE-A5E2-FB801846C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1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B5A7D22-471B-4E0B-B003-74AF5665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6F692DE-92FA-4B94-BAAE-E7C30559B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D3E028D-08AF-4D36-89EF-4A579C4C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72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B5C586-4D31-4E34-A78B-927956621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A5FA3F-787B-404D-B7C7-9C2FB28A6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26FD60D-9850-4CC9-AC4A-D47A0E962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1452F4-8A54-4BDC-B9CF-449D0651F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438A3E9-6AE4-4343-8649-B5A940AF7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B51245-62DC-4491-AA68-2C4D2754B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664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587714-D2D9-4FDD-B394-C5D2AEADA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AFB0C2E-47CD-4A12-92F5-DFC61E1EB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E18587-74F1-433D-AA64-FB96C729D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7CB6007-ED58-462D-9D5E-A6D93410A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AE160EB-9B41-4C4D-A807-ADB56E585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77BE5C-74C2-453A-B1DB-376BA6414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32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42FEFC-7CFD-4F15-B5C8-0D6A7F76A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743814-66F0-47BA-A1A7-5C2A8C1EE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EA02CF-F3C8-45B1-86A4-E76390C055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2A314-DC1F-45B8-9DC3-E3D6A38E4CFB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A158DC-DCC3-4C90-92BB-4BCF7EADD3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6A990F-39D9-4619-99AA-72123183AA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40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suslugi.ru/622165/1/form" TargetMode="External"/><Relationship Id="rId13" Type="http://schemas.openxmlformats.org/officeDocument/2006/relationships/hyperlink" Target="https://www.gosuslugi.ru/622484/1/form" TargetMode="External"/><Relationship Id="rId3" Type="http://schemas.openxmlformats.org/officeDocument/2006/relationships/hyperlink" Target="https://www.gosuslugi.ru/621302" TargetMode="External"/><Relationship Id="rId7" Type="http://schemas.openxmlformats.org/officeDocument/2006/relationships/hyperlink" Target="https://www.gosuslugi.ru/54227" TargetMode="External"/><Relationship Id="rId12" Type="http://schemas.openxmlformats.org/officeDocument/2006/relationships/hyperlink" Target="https://www.gosuslugi.ru/610187/1/form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gosuslugi.ru/623642/1/form" TargetMode="External"/><Relationship Id="rId11" Type="http://schemas.openxmlformats.org/officeDocument/2006/relationships/hyperlink" Target="https://www.gosuslugi.ru/619990/1/form" TargetMode="External"/><Relationship Id="rId5" Type="http://schemas.openxmlformats.org/officeDocument/2006/relationships/hyperlink" Target="https://gosuslugi.ru/622942/1/form" TargetMode="External"/><Relationship Id="rId10" Type="http://schemas.openxmlformats.org/officeDocument/2006/relationships/hyperlink" Target="https://www.gosuslugi.ru/624062/1/form" TargetMode="External"/><Relationship Id="rId4" Type="http://schemas.openxmlformats.org/officeDocument/2006/relationships/hyperlink" Target="https://www.gosuslugi.ru/622663%20/1/form" TargetMode="External"/><Relationship Id="rId9" Type="http://schemas.openxmlformats.org/officeDocument/2006/relationships/hyperlink" Target="https://www.gosuslugi.ru/600362/1/form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suslugi.ru/620862/1/form" TargetMode="External"/><Relationship Id="rId3" Type="http://schemas.openxmlformats.org/officeDocument/2006/relationships/hyperlink" Target="https://www.gosuslugi.ru/620402/1/form" TargetMode="External"/><Relationship Id="rId7" Type="http://schemas.openxmlformats.org/officeDocument/2006/relationships/hyperlink" Target="https://www.gosuslugi.ru/620443/1/form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gosuslugi.ru/610096/1/form" TargetMode="External"/><Relationship Id="rId5" Type="http://schemas.openxmlformats.org/officeDocument/2006/relationships/hyperlink" Target="https://www.gosuslugi.ru/620303/1/form" TargetMode="External"/><Relationship Id="rId4" Type="http://schemas.openxmlformats.org/officeDocument/2006/relationships/hyperlink" Target="https://www.gosuslugi.ru/622483/1/form" TargetMode="External"/><Relationship Id="rId9" Type="http://schemas.openxmlformats.org/officeDocument/2006/relationships/hyperlink" Target="https://www.gosuslugi.ru/620822/1/form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omsib.ru/press_center/pub_icons/625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ine 2">
            <a:extLst>
              <a:ext uri="{FF2B5EF4-FFF2-40B4-BE49-F238E27FC236}">
                <a16:creationId xmlns:a16="http://schemas.microsoft.com/office/drawing/2014/main" id="{9968DBE7-BDFA-4BB8-9C20-A28146FAB0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81158" y="731837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38626" name="Rectangle 2">
            <a:extLst>
              <a:ext uri="{FF2B5EF4-FFF2-40B4-BE49-F238E27FC236}">
                <a16:creationId xmlns:a16="http://schemas.microsoft.com/office/drawing/2014/main" id="{062F4119-05DD-4DF2-AC26-BB7AC6E2C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1"/>
            <a:ext cx="9144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CE182F7-FF99-409E-A709-C38E4F716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BCF90105-9C0B-44B0-9462-75C21E897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6172201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28 февраля  2024 г.</a:t>
            </a:r>
          </a:p>
        </p:txBody>
      </p:sp>
      <p:grpSp>
        <p:nvGrpSpPr>
          <p:cNvPr id="4104" name="Group 36">
            <a:extLst>
              <a:ext uri="{FF2B5EF4-FFF2-40B4-BE49-F238E27FC236}">
                <a16:creationId xmlns:a16="http://schemas.microsoft.com/office/drawing/2014/main" id="{D1A7D7A9-8FFC-45FC-B0F8-E74CBF0ECE12}"/>
              </a:ext>
            </a:extLst>
          </p:cNvPr>
          <p:cNvGrpSpPr>
            <a:grpSpLocks/>
          </p:cNvGrpSpPr>
          <p:nvPr/>
        </p:nvGrpSpPr>
        <p:grpSpPr bwMode="auto">
          <a:xfrm>
            <a:off x="127000" y="-192088"/>
            <a:ext cx="11620500" cy="2203451"/>
            <a:chOff x="-880" y="-376"/>
            <a:chExt cx="7320" cy="1388"/>
          </a:xfrm>
        </p:grpSpPr>
        <p:sp>
          <p:nvSpPr>
            <p:cNvPr id="4117" name="Rectangle 37">
              <a:extLst>
                <a:ext uri="{FF2B5EF4-FFF2-40B4-BE49-F238E27FC236}">
                  <a16:creationId xmlns:a16="http://schemas.microsoft.com/office/drawing/2014/main" id="{F5BD679B-C294-48DB-A20E-04E8ADDCB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kumimoji="1" lang="ru-RU" altLang="ru-RU" sz="1400" b="1"/>
            </a:p>
          </p:txBody>
        </p:sp>
        <p:sp>
          <p:nvSpPr>
            <p:cNvPr id="5130" name="Rectangle 38">
              <a:extLst>
                <a:ext uri="{FF2B5EF4-FFF2-40B4-BE49-F238E27FC236}">
                  <a16:creationId xmlns:a16="http://schemas.microsoft.com/office/drawing/2014/main" id="{641F634F-4794-4400-84A1-2DB95FE7D8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>
              <a:extLst>
                <a:ext uri="{FF2B5EF4-FFF2-40B4-BE49-F238E27FC236}">
                  <a16:creationId xmlns:a16="http://schemas.microsoft.com/office/drawing/2014/main" id="{84E4F7D7-3041-4BA6-9396-E22CEF9F8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>
              <a:extLst>
                <a:ext uri="{FF2B5EF4-FFF2-40B4-BE49-F238E27FC236}">
                  <a16:creationId xmlns:a16="http://schemas.microsoft.com/office/drawing/2014/main" id="{6B6FCAB5-95B4-400B-B6C4-C6E6BF79FA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880" y="-376"/>
              <a:ext cx="7320" cy="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2000" b="1" dirty="0">
                  <a:ln w="1905"/>
                  <a:solidFill>
                    <a:schemeClr val="accent5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Федеральная служба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2000" b="1" dirty="0">
                  <a:ln w="1905"/>
                  <a:solidFill>
                    <a:schemeClr val="accent5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технологическому и атомному надзору. Забайкальское управление Ростехнадзора  </a:t>
              </a:r>
            </a:p>
          </p:txBody>
        </p:sp>
        <p:pic>
          <p:nvPicPr>
            <p:cNvPr id="4125" name="Picture 41" descr="fsetan_emblema2007">
              <a:extLst>
                <a:ext uri="{FF2B5EF4-FFF2-40B4-BE49-F238E27FC236}">
                  <a16:creationId xmlns:a16="http://schemas.microsoft.com/office/drawing/2014/main" id="{05AACFF2-B314-4144-AB22-97058EC0E5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" y="263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>
            <a:extLst>
              <a:ext uri="{FF2B5EF4-FFF2-40B4-BE49-F238E27FC236}">
                <a16:creationId xmlns:a16="http://schemas.microsoft.com/office/drawing/2014/main" id="{78ADDE7A-67FF-47BC-92F0-8E78949447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52625" y="5300662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>
            <a:extLst>
              <a:ext uri="{FF2B5EF4-FFF2-40B4-BE49-F238E27FC236}">
                <a16:creationId xmlns:a16="http://schemas.microsoft.com/office/drawing/2014/main" id="{0906889B-1DAF-4152-8B4F-60D3A75249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-62230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A5268C3-6977-45C0-8D47-39B2D717F83D}"/>
              </a:ext>
            </a:extLst>
          </p:cNvPr>
          <p:cNvSpPr/>
          <p:nvPr/>
        </p:nvSpPr>
        <p:spPr>
          <a:xfrm>
            <a:off x="1881188" y="2057400"/>
            <a:ext cx="8678862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Ростехнадзора в эксперименте по оптимизации                   и автоматизации процессов разрешительной деятельности,   в том числе лицензирования. </a:t>
            </a:r>
          </a:p>
        </p:txBody>
      </p:sp>
      <p:pic>
        <p:nvPicPr>
          <p:cNvPr id="4112" name="Picture 25" descr="http://www.gosnadzor.ru/upload/iblock/fd4/slideshow_2.jpg">
            <a:extLst>
              <a:ext uri="{FF2B5EF4-FFF2-40B4-BE49-F238E27FC236}">
                <a16:creationId xmlns:a16="http://schemas.microsoft.com/office/drawing/2014/main" id="{3D6410DC-1129-421A-87A9-6DBB23DD9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3886201"/>
            <a:ext cx="1585912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Рисунок 2">
            <a:extLst>
              <a:ext uri="{FF2B5EF4-FFF2-40B4-BE49-F238E27FC236}">
                <a16:creationId xmlns:a16="http://schemas.microsoft.com/office/drawing/2014/main" id="{03641E7F-4F80-418E-88B4-1D1C11DC68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389" y="3886201"/>
            <a:ext cx="155257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27">
            <a:extLst>
              <a:ext uri="{FF2B5EF4-FFF2-40B4-BE49-F238E27FC236}">
                <a16:creationId xmlns:a16="http://schemas.microsoft.com/office/drawing/2014/main" id="{B1F6C479-FDB0-4B20-9372-A82050DD9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964" y="3886201"/>
            <a:ext cx="1552575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5" name="Рисунок 4">
            <a:extLst>
              <a:ext uri="{FF2B5EF4-FFF2-40B4-BE49-F238E27FC236}">
                <a16:creationId xmlns:a16="http://schemas.microsoft.com/office/drawing/2014/main" id="{6A54F778-7D2E-47E1-BFE1-992F397A7E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51" y="3886201"/>
            <a:ext cx="1617663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6" name="Рисунок 2">
            <a:extLst>
              <a:ext uri="{FF2B5EF4-FFF2-40B4-BE49-F238E27FC236}">
                <a16:creationId xmlns:a16="http://schemas.microsoft.com/office/drawing/2014/main" id="{A06142CE-A42F-4DB9-88F1-4418ECE978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3314" y="3886201"/>
            <a:ext cx="1614487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ine 2">
            <a:extLst>
              <a:ext uri="{FF2B5EF4-FFF2-40B4-BE49-F238E27FC236}">
                <a16:creationId xmlns:a16="http://schemas.microsoft.com/office/drawing/2014/main" id="{1388935C-8FEC-4532-AF75-0223602C7C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81158" y="731837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5125" name="Group 36">
            <a:extLst>
              <a:ext uri="{FF2B5EF4-FFF2-40B4-BE49-F238E27FC236}">
                <a16:creationId xmlns:a16="http://schemas.microsoft.com/office/drawing/2014/main" id="{438C3FC4-C7C3-4F25-888E-66218AD0D07F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-209550"/>
            <a:ext cx="9144000" cy="1793875"/>
            <a:chOff x="0" y="-491"/>
            <a:chExt cx="5783" cy="1457"/>
          </a:xfrm>
        </p:grpSpPr>
        <p:sp>
          <p:nvSpPr>
            <p:cNvPr id="5137" name="Rectangle 37">
              <a:extLst>
                <a:ext uri="{FF2B5EF4-FFF2-40B4-BE49-F238E27FC236}">
                  <a16:creationId xmlns:a16="http://schemas.microsoft.com/office/drawing/2014/main" id="{6F016D06-9A82-4B4B-9037-2821B4FAC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kumimoji="1" lang="ru-RU" altLang="ru-RU" sz="1400" b="1"/>
            </a:p>
          </p:txBody>
        </p:sp>
        <p:sp>
          <p:nvSpPr>
            <p:cNvPr id="5130" name="Rectangle 38">
              <a:extLst>
                <a:ext uri="{FF2B5EF4-FFF2-40B4-BE49-F238E27FC236}">
                  <a16:creationId xmlns:a16="http://schemas.microsoft.com/office/drawing/2014/main" id="{643F8CD8-7599-4314-A822-EFC8EE7FA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" y="-89"/>
              <a:ext cx="5760" cy="1055"/>
            </a:xfrm>
            <a:prstGeom prst="rect">
              <a:avLst/>
            </a:prstGeom>
            <a:solidFill>
              <a:srgbClr val="00206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algn="ctr" eaLnBrk="1" hangingPunct="1">
                <a:defRPr/>
              </a:pPr>
              <a:r>
                <a:rPr kumimoji="1"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Постановление Правительства Российской Федерации от 30.07.2021 г. № 1279 </a:t>
              </a:r>
              <a:r>
                <a:rPr lang="ru-RU" alt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«О проведении  на территории Российской Федерации эксперимента по оптимизации и автоматизации процессов разрешительной деятельности, в том числе лицензирования»</a:t>
              </a:r>
            </a:p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>
              <a:extLst>
                <a:ext uri="{FF2B5EF4-FFF2-40B4-BE49-F238E27FC236}">
                  <a16:creationId xmlns:a16="http://schemas.microsoft.com/office/drawing/2014/main" id="{B6FE1CC2-0406-43F3-8A3B-1C0D15FA2C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" y="-491"/>
              <a:ext cx="5760" cy="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Нормативное регулирование эксперимента, цели и задачи реализации проекта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endPara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3" name="Line 2">
            <a:extLst>
              <a:ext uri="{FF2B5EF4-FFF2-40B4-BE49-F238E27FC236}">
                <a16:creationId xmlns:a16="http://schemas.microsoft.com/office/drawing/2014/main" id="{3272FEB5-41ED-4BD9-A475-FEC067767B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C22CA46-882A-4896-97CE-7024C5D11116}"/>
              </a:ext>
            </a:extLst>
          </p:cNvPr>
          <p:cNvSpPr/>
          <p:nvPr/>
        </p:nvSpPr>
        <p:spPr>
          <a:xfrm>
            <a:off x="1524000" y="1054101"/>
            <a:ext cx="9144000" cy="530225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4E67C8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Целями эксперимента являются автоматизация процессов лицензирования и разрешительной деятельности, создание и апробация механизма упрощения и ускорения подачи, приема, рассмотрения заявления и предоставления разрешения по результатам проверки заявителя на соответствие требованиям</a:t>
            </a:r>
          </a:p>
        </p:txBody>
      </p:sp>
      <p:sp>
        <p:nvSpPr>
          <p:cNvPr id="3" name="Блок-схема: знак завершения 2">
            <a:extLst>
              <a:ext uri="{FF2B5EF4-FFF2-40B4-BE49-F238E27FC236}">
                <a16:creationId xmlns:a16="http://schemas.microsoft.com/office/drawing/2014/main" id="{782DD69A-4269-464D-98A1-435A83861743}"/>
              </a:ext>
            </a:extLst>
          </p:cNvPr>
          <p:cNvSpPr/>
          <p:nvPr/>
        </p:nvSpPr>
        <p:spPr>
          <a:xfrm>
            <a:off x="1631950" y="1674813"/>
            <a:ext cx="4103688" cy="19526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ЗАДАЧИ</a:t>
            </a:r>
          </a:p>
        </p:txBody>
      </p:sp>
      <p:sp>
        <p:nvSpPr>
          <p:cNvPr id="4" name="Блок-схема: знак завершения 3">
            <a:extLst>
              <a:ext uri="{FF2B5EF4-FFF2-40B4-BE49-F238E27FC236}">
                <a16:creationId xmlns:a16="http://schemas.microsoft.com/office/drawing/2014/main" id="{30B62536-511D-48A1-971F-6AC518AF25E4}"/>
              </a:ext>
            </a:extLst>
          </p:cNvPr>
          <p:cNvSpPr/>
          <p:nvPr/>
        </p:nvSpPr>
        <p:spPr>
          <a:xfrm>
            <a:off x="6456364" y="1674813"/>
            <a:ext cx="4103687" cy="19526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ПРИНЦИПЫ РЕАЛИЗАЦИИ</a:t>
            </a: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A9F5A7F5-2F0F-48AB-8825-77523A69E43F}"/>
              </a:ext>
            </a:extLst>
          </p:cNvPr>
          <p:cNvSpPr/>
          <p:nvPr/>
        </p:nvSpPr>
        <p:spPr>
          <a:xfrm>
            <a:off x="1631951" y="1958976"/>
            <a:ext cx="3959225" cy="48990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типовой формы подачи заявления;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комплексной формы получения выписок из реестров лицензий и разрешений;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статусной модели для отслеживания этапов прохождения и проверки заявления лицензирующим (разрешительным) органом;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видов сведений для межведомственного обмена;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реестра учета лицензий и разрешений (ЕРУЛ);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формы внесения информации в ЕРУЛ для создания справочников в единой системе нормативно-справочной информации (ЕС НСИ);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с ведомственными информационными системами лицензирующих органов (ВИС ЛО) для получения проекта реестровой записи, прохождение форматно-логического контроля, присвоения уникального номера лицензии (разрешения) и направления его в ВИС ЛО;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реестра записей о лицензиях (разрешениях) с целью аналитики реестрового номера записи о выданном документе и внесение сведений в ЕРУЛ;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сервиса сбора и ведения журналов ВИС ЛО в целях фиксации изменений в ЕРУЛ;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механизма сверки и верификации данных содержащихся в ВИС ЛО и ЕРУЛ с целью обеспечения качества данных.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A2DB16EE-E6FD-4675-A0A8-AF69EB1742B4}"/>
              </a:ext>
            </a:extLst>
          </p:cNvPr>
          <p:cNvSpPr/>
          <p:nvPr/>
        </p:nvSpPr>
        <p:spPr>
          <a:xfrm>
            <a:off x="5735638" y="1958976"/>
            <a:ext cx="4895850" cy="132556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обмен данными в электронном виде;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стандарт лицензирования и разрешительной деятельности;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механизмов и инструментов электронного правительства;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 значимая информация хранится в системе лицензирующего (разрешительного) органа;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интуитивно понятные и простые сервисы для пользователя;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точка учета всех видов лицензирования и разрешительной деятельности, выдачи реестрового номера лицензии и разрешения.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86D2EE3-0021-4AC6-8C93-8DA0C0DDD09C}"/>
              </a:ext>
            </a:extLst>
          </p:cNvPr>
          <p:cNvSpPr/>
          <p:nvPr/>
        </p:nvSpPr>
        <p:spPr>
          <a:xfrm>
            <a:off x="5735638" y="3373438"/>
            <a:ext cx="4895850" cy="3429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эффекты от оптимизации и авторизации процессов лицензирования и разрешительной деятельности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E3556FA-AE2B-464D-BBA6-4F15A9C5B344}"/>
              </a:ext>
            </a:extLst>
          </p:cNvPr>
          <p:cNvSpPr/>
          <p:nvPr/>
        </p:nvSpPr>
        <p:spPr>
          <a:xfrm>
            <a:off x="5735639" y="3805238"/>
            <a:ext cx="2160587" cy="305276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государства: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стандартизация процессов лицензирования и выдачи разрешений;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мошеннических действий по выдаче лицензий и разрешений;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повышение качества предоставляемых услуг;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нагрузки на лицензирующие (разрешительные) органы, необходимой для проверки документов и запроса контрольной информации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AF03595-2CE3-46A2-A078-A790CEF4E21B}"/>
              </a:ext>
            </a:extLst>
          </p:cNvPr>
          <p:cNvSpPr/>
          <p:nvPr/>
        </p:nvSpPr>
        <p:spPr>
          <a:xfrm>
            <a:off x="8040688" y="3805238"/>
            <a:ext cx="2590800" cy="305276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бизнеса: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точка подачи заявления в электронном виде;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сроков предоставления государственных услуг;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количества документов, предоставляемых заявителем;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сервис подписок на получение уведомлений об изменении статусов разрешительных документов партнеров/контрагентов;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онлайн проверки статуса и наличия лицензий и разрешений партнеров/контрагентов.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7B73F7B-D8FB-494A-8B2B-779610681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56C13E5-234F-4A6C-B58F-3372F9BDFBD9}" type="slidenum">
              <a:rPr lang="ru-RU" altLang="ru-RU">
                <a:solidFill>
                  <a:srgbClr val="898989"/>
                </a:solidFill>
              </a:rPr>
              <a:pPr/>
              <a:t>3</a:t>
            </a:fld>
            <a:endParaRPr lang="ru-RU" altLang="ru-RU">
              <a:solidFill>
                <a:srgbClr val="898989"/>
              </a:solidFill>
            </a:endParaRPr>
          </a:p>
        </p:txBody>
      </p:sp>
      <p:sp>
        <p:nvSpPr>
          <p:cNvPr id="7171" name="Заголовок 1">
            <a:extLst>
              <a:ext uri="{FF2B5EF4-FFF2-40B4-BE49-F238E27FC236}">
                <a16:creationId xmlns:a16="http://schemas.microsoft.com/office/drawing/2014/main" id="{BD193632-0F89-4BFE-B2EE-F364D2827363}"/>
              </a:ext>
            </a:extLst>
          </p:cNvPr>
          <p:cNvSpPr txBox="1">
            <a:spLocks/>
          </p:cNvSpPr>
          <p:nvPr/>
        </p:nvSpPr>
        <p:spPr bwMode="auto">
          <a:xfrm>
            <a:off x="2424113" y="0"/>
            <a:ext cx="7993062" cy="11255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сроков предоставления государственных услуг и перечня документов, предоставляемых заявителями для получения лицензий при подаче заявлений для получения государственных услуг</a:t>
            </a:r>
          </a:p>
        </p:txBody>
      </p:sp>
      <p:pic>
        <p:nvPicPr>
          <p:cNvPr id="7172" name="Рисунок 23">
            <a:extLst>
              <a:ext uri="{FF2B5EF4-FFF2-40B4-BE49-F238E27FC236}">
                <a16:creationId xmlns:a16="http://schemas.microsoft.com/office/drawing/2014/main" id="{98A67008-EB56-4E94-9DA7-168E1FB2E9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9" y="27463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364AA09-CA34-4938-98F3-1B2D13540D06}"/>
              </a:ext>
            </a:extLst>
          </p:cNvPr>
          <p:cNvGraphicFramePr>
            <a:graphicFrameLocks noGrp="1"/>
          </p:cNvGraphicFramePr>
          <p:nvPr/>
        </p:nvGraphicFramePr>
        <p:xfrm>
          <a:off x="1747838" y="908050"/>
          <a:ext cx="8669336" cy="5868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8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8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301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государственной услуги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документов</a:t>
                      </a:r>
                      <a:r>
                        <a:rPr lang="ru-RU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оптимизации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документов после оптимизации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предоставления 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госуслуги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 оптимизации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предоставления 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госуслуги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после оптимизации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Лицензирование деятельности по проведению экспертизы промышленной безопасности 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Лицензирование деятельности по производству маркшейдерских работ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52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Лицензирование деятельности по эксплуатации взрывопожароопасных и химически опасных производственных объектов I, II и III классов опасности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13-18 рабочих</a:t>
                      </a:r>
                      <a:r>
                        <a:rPr lang="ru-RU" sz="1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дней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Лицензирование деятельности, связанной с обращением взрывчатых материалов промышленного назначения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r>
                        <a:rPr lang="ru-RU" sz="1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рабочих дней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13-18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5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Регистрация опасных производственных объектов в государственном реестре опасных производственных объектов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5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реестра заключений экспертизы промышленной безопасности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рабочих дня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реестра деклараций промышленной безопасности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рабочих дня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Аттестация экспертов в области промышленной безопасности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2952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проведения аттестации по вопросам промышленной безопасности, по вопросам безопасности гидротехнических сооружений, безопасности в сфере электроэнергетики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календарных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5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разрешений на ведение работ со взрывчатыми материалами промышленного назначения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5">
                <a:tc>
                  <a:txBody>
                    <a:bodyPr/>
                    <a:lstStyle/>
                    <a:p>
                      <a:r>
                        <a:rPr lang="ru-RU" sz="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разрешений на постоянное применение взрывчатых веществ и изделий на их основе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3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Рассмотрение заявления на согласование планов и схем развития горных работ по видам полезных ископаемых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рабочих дня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80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Утверждение деклараций безопасности поднадзорных гидротехнических сооружений, находящихся в эксплуатации 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T="45725" marB="4572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календарных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рабочих дней</a:t>
                      </a:r>
                    </a:p>
                  </a:txBody>
                  <a:tcPr marT="45725" marB="4572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D7AAF544-32AB-446D-9C0E-9FC3FAAE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07ADE5-03D5-4062-AAB8-E469B2E45AE2}" type="slidenum">
              <a:rPr lang="ru-RU" altLang="ru-RU">
                <a:solidFill>
                  <a:srgbClr val="898989"/>
                </a:solidFill>
              </a:rPr>
              <a:pPr/>
              <a:t>4</a:t>
            </a:fld>
            <a:endParaRPr lang="ru-RU" altLang="ru-RU">
              <a:solidFill>
                <a:srgbClr val="898989"/>
              </a:solidFill>
            </a:endParaRPr>
          </a:p>
        </p:txBody>
      </p:sp>
      <p:sp>
        <p:nvSpPr>
          <p:cNvPr id="8195" name="Заголовок 1">
            <a:extLst>
              <a:ext uri="{FF2B5EF4-FFF2-40B4-BE49-F238E27FC236}">
                <a16:creationId xmlns:a16="http://schemas.microsoft.com/office/drawing/2014/main" id="{B2DB614A-48CD-4B57-97FB-89313D464365}"/>
              </a:ext>
            </a:extLst>
          </p:cNvPr>
          <p:cNvSpPr txBox="1">
            <a:spLocks/>
          </p:cNvSpPr>
          <p:nvPr/>
        </p:nvSpPr>
        <p:spPr bwMode="auto">
          <a:xfrm>
            <a:off x="2424113" y="274638"/>
            <a:ext cx="7993062" cy="850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сроков предоставления государственных услуг и перечня документов, предоставляемых заявителями для получения лицензий</a:t>
            </a:r>
          </a:p>
        </p:txBody>
      </p:sp>
      <p:pic>
        <p:nvPicPr>
          <p:cNvPr id="8196" name="Рисунок 23">
            <a:extLst>
              <a:ext uri="{FF2B5EF4-FFF2-40B4-BE49-F238E27FC236}">
                <a16:creationId xmlns:a16="http://schemas.microsoft.com/office/drawing/2014/main" id="{B3055311-8C69-41BD-A6F2-C703F5B301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9" y="27463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29E4D1E1-CDC0-4C44-9501-4973E40A2D3E}"/>
              </a:ext>
            </a:extLst>
          </p:cNvPr>
          <p:cNvGraphicFramePr>
            <a:graphicFrameLocks noGrp="1"/>
          </p:cNvGraphicFramePr>
          <p:nvPr/>
        </p:nvGraphicFramePr>
        <p:xfrm>
          <a:off x="1631950" y="836613"/>
          <a:ext cx="9001124" cy="5975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6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6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0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12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2984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государственной услуги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документов</a:t>
                      </a:r>
                      <a:r>
                        <a:rPr lang="ru-RU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оптимизации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документов после оптимизации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предоставления 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госуслуги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 оптимизации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предоставления 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госуслуги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после оптимизации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3357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сведений о лифтах, подъемных платформах для инвалидов, пассажирских конвейерах (движущихся пешеходных дорожках) и эскалаторах, за исключением эскалаторов в метрополитенах, после осуществления их монтажа в реестр объектов, ведение которого осуществляется Федеральной службой по экологическому, технологическому и атомному надзору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рабочих дня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90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государственного реестра саморегулируемых организаций в области энергетического обследования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37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разрешений на допуск в эксплуатацию </a:t>
                      </a:r>
                      <a:r>
                        <a:rPr lang="ru-RU" sz="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энергопринимающих</a:t>
                      </a:r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установок потребителей электрической энергии, объектов по производству электрической энергии, объектов электросетевого хозяйства, объектов теплоснабжения и </a:t>
                      </a:r>
                      <a:r>
                        <a:rPr lang="ru-RU" sz="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теплопотребляющих</a:t>
                      </a:r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установок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21/11/8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20/10/7 рабочих дней 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297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экспертных центров, проводящих государственную экспертизу деклараций безопасности гидротехнических сооружений (за исключением судоходных и портовых гидротехнических сооружений)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ru-RU" sz="1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календарных дней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90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Подтверждение готовности работников к выполнению трудовых функций в сфере электроэнергетики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рабочих</a:t>
                      </a:r>
                      <a:r>
                        <a:rPr lang="ru-RU" sz="1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дней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1060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изменений в сведения о саморегулируемой организации в государственный реестр саморегулируемых организаций в области инженерных изысканий, архитектурно-строительного проектирования, строительства, реконструкции, капитального ремонта, сноса объектов капитального строительства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7/14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4/7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90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разрешений на выбросы и сбросы радиоактивных веществ в окружающую среду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рабочих дня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1060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Аттестации физических лиц на право проведения строительного контроля в процессе строительства, реконструкции и капитального ремонта объектов капитального строительства на территориях Донецкой Народной Республики, Луганской Народной Республики, Запорожской области и Херсонской области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рабочих дня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90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экспертиза деклараций безопасности гидротехнических сооружений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ru-RU" sz="1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рабочих дней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рабочих дней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297">
                <a:tc>
                  <a:txBody>
                    <a:bodyPr/>
                    <a:lstStyle/>
                    <a:p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заключений о соответствии построенных, реконструированных объектов капитального строительства требованиям проектной документации</a:t>
                      </a:r>
                    </a:p>
                  </a:txBody>
                  <a:tcPr marL="91441" marR="9144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1441" marR="91441" marT="45721" marB="4572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рабочих дней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рабочих дня</a:t>
                      </a:r>
                    </a:p>
                  </a:txBody>
                  <a:tcPr marL="91441" marR="91441" marT="45721" marB="4572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1">
            <a:extLst>
              <a:ext uri="{FF2B5EF4-FFF2-40B4-BE49-F238E27FC236}">
                <a16:creationId xmlns:a16="http://schemas.microsoft.com/office/drawing/2014/main" id="{EFCB9603-2D7D-484D-A93D-FC1DB8737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0EEE33BD-5DF1-4CE1-85AC-69387EB43233}" type="slidenum">
              <a:rPr lang="ru-RU" altLang="ru-RU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9219" name="Рисунок 23">
            <a:extLst>
              <a:ext uri="{FF2B5EF4-FFF2-40B4-BE49-F238E27FC236}">
                <a16:creationId xmlns:a16="http://schemas.microsoft.com/office/drawing/2014/main" id="{58DB18A0-34DB-4B86-9F62-59389CB601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9" y="27463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83F17FB-77B4-4CEC-847B-79E61962F51E}"/>
              </a:ext>
            </a:extLst>
          </p:cNvPr>
          <p:cNvSpPr/>
          <p:nvPr/>
        </p:nvSpPr>
        <p:spPr>
          <a:xfrm>
            <a:off x="2279650" y="115889"/>
            <a:ext cx="8064500" cy="6492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услуги, предоставляемые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Ростехнадзором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рамках лицензионно-разрешительной деятельности, выведенные на ЕПГУ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E26C41BE-309E-4491-AEBD-5C97F98E9A45}"/>
              </a:ext>
            </a:extLst>
          </p:cNvPr>
          <p:cNvGraphicFramePr>
            <a:graphicFrameLocks noGrp="1"/>
          </p:cNvGraphicFramePr>
          <p:nvPr/>
        </p:nvGraphicFramePr>
        <p:xfrm>
          <a:off x="1631950" y="827089"/>
          <a:ext cx="8928100" cy="5934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5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7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425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государственной услуги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Ссылка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ЕПГУ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15" marB="45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734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Лицензирование деятельности по проведению экспертизы промышленной безопасности 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https://www.gosuslugi.ru/621302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Лицензирование деятельности по производству маркшейдерских работ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https://www.gosuslugi.ru/622663 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Лицензирование деятельности по эксплуатации взрывопожароопасных и химически опасных производственных объектов I, II и III классов опасности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https://www.gosuslugi.ru/622242/1/form</a:t>
                      </a: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Лицензирование деятельности, связанной с обращением взрывчатых материалов промышленного назначения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https://gosuslugi.ru/622942/1/form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Регистрация опасных производственных объектов в государственном реестре опасных производственных объектов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https://www.gosuslugi.ru/623642/1/form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реестра заключений экспертизы промышленной безопасности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https://www.gosuslugi.ru/54227 / https://www.gosuslugi.ru/625124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реестра деклараций промышленной безопасности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https://www.gosuslugi.ru/622165/1/form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Аттестация экспертов в области промышленной безопасности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https://www.gosuslugi.ru/600362/1/form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4241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Организация проведения аттестации по вопросам промышленной безопасности, по вопросам безопасности гидротехнических сооружений, безопасности в сфере электроэнергетики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https://www.gosuslugi.ru/600362/1/form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Выдача разрешений на ведение работ со взрывчатыми материалами промышленного назначения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/>
                        </a:rPr>
                        <a:t>https://www.gosuslugi.ru/624062/1/form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Выдача разрешений на постоянное применение взрывчатых веществ и изделий на их основе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1"/>
                        </a:rPr>
                        <a:t>https://www.gosuslugi.ru/619990/1/form</a:t>
                      </a:r>
                      <a:endParaRPr lang="en-US" sz="12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Согласование планов и схем развития горных работ по видам полезных ископаемых 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2"/>
                        </a:rPr>
                        <a:t>https://www.gosuslugi.ru/610187/1/form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442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Утверждение деклараций безопасности поднадзорных гидротехнических сооружений, находящихся в эксплуатации 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3"/>
                        </a:rPr>
                        <a:t>https://www.gosuslugi.ru/622484/1/form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C2873DE-C2D3-4620-9EDE-28C24CF82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F031CFA-F23D-4701-86D4-863DE13A458D}" type="slidenum">
              <a:rPr lang="ru-RU" altLang="ru-RU">
                <a:solidFill>
                  <a:srgbClr val="898989"/>
                </a:solidFill>
              </a:rPr>
              <a:pPr/>
              <a:t>6</a:t>
            </a:fld>
            <a:endParaRPr lang="ru-RU" altLang="ru-RU">
              <a:solidFill>
                <a:srgbClr val="898989"/>
              </a:solidFill>
            </a:endParaRPr>
          </a:p>
        </p:txBody>
      </p:sp>
      <p:pic>
        <p:nvPicPr>
          <p:cNvPr id="10243" name="Рисунок 23">
            <a:extLst>
              <a:ext uri="{FF2B5EF4-FFF2-40B4-BE49-F238E27FC236}">
                <a16:creationId xmlns:a16="http://schemas.microsoft.com/office/drawing/2014/main" id="{1EA0DD1F-FAA0-42AD-8D3B-0E16753B9E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9" y="27463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071C394-7793-4796-9B8F-5C3DE21CFA8F}"/>
              </a:ext>
            </a:extLst>
          </p:cNvPr>
          <p:cNvSpPr/>
          <p:nvPr/>
        </p:nvSpPr>
        <p:spPr>
          <a:xfrm>
            <a:off x="2279650" y="115889"/>
            <a:ext cx="8064500" cy="6492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услуги, предоставляемые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Ростехнадзором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рамках лицензионно-разрешительной деятельности, выведенные на ЕПГУ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8C31AE8-BDED-4585-9CD4-696D577802AF}"/>
              </a:ext>
            </a:extLst>
          </p:cNvPr>
          <p:cNvGraphicFramePr>
            <a:graphicFrameLocks noGrp="1"/>
          </p:cNvGraphicFramePr>
          <p:nvPr/>
        </p:nvGraphicFramePr>
        <p:xfrm>
          <a:off x="1631950" y="827089"/>
          <a:ext cx="8928100" cy="5759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7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17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государственной услуги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Ссылка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ЕПГУ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15" marB="45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619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Внесение сведений о лифтах, подъемных платформах для инвалидов, пассажирских конвейерах (движущихся пешеходных дорожках) и эскалаторах, за исключением эскалаторов в метрополитенах, после осуществления их монтажа в реестр объектов, ведение которого осуществляется Федеральной службой по экологическому, технологическому и атомному надзору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https://www.gosuslugi.ru/620402/1/form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48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Ведение государственного реестра саморегулируемых организаций в области энергетического обследования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</a:rPr>
                        <a:t>https://www.gosuslugi.ru/622826/1/form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732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Выдача разрешений на допуск в эксплуатацию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энергопринимающих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установок потребителей электрической энергии, объектов по производству электрической энергии, объектов электросетевого хозяйства, объектов теплоснабжения и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теплопотребляющих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установок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https://www.gosuslugi.ru/622483/1/form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923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Определение экспертных центров, проводящих государственную экспертизу деклараций безопасности гидротехнических сооружений (за исключением судоходных и портовых гидротехнических сооружений)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https://www.gosuslugi.ru/620303/1/form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456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Подтверждение готовности работников к выполнению трудовых функций в сфере электроэнергетики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https://www.gosuslugi.ru/610096/1/form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4970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Внесение изменений в сведения о саморегулируемой организации в государственный реестр саморегулируемых организаций в области инженерных изысканий, архитектурно-строительного проектирования, строительства, реконструкции, капитального ремонта, сноса объектов капитального строительства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https://www.gosuslugi.ru/620443/1/form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259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Выдача разрешений на выбросы и сбросы радиоактивных веществ в окружающую среду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https://www.gosuslugi.ru/620625/1/form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9172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Аттестации физических лиц на право проведения строительного контроля в процессе строительства, реконструкции и капитального ремонта объектов капитального строительства на территориях Донецкой Народной Республики, Луганской Народной Республики, Запорожской области и Херсонской области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u="sng" dirty="0">
                          <a:solidFill>
                            <a:schemeClr val="accent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https://www.gosuslugi.ru/620742/1/form</a:t>
                      </a:r>
                      <a:endParaRPr lang="ru-RU" sz="1200" b="1" u="sng" dirty="0">
                        <a:solidFill>
                          <a:schemeClr val="accent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841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Государственная экспертиза деклараций безопасности гидротехнических сооружений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https://www.gosuslugi.ru/620862/1/form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456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Выдача заключений о соответствии построенных, реконструированных объектов капитального строительства требованиям проектной документации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https://www.gosuslugi.ru/620822/1/form</a:t>
                      </a:r>
                      <a:endParaRPr lang="en-US" sz="1200" b="1" i="0" u="sng" strike="noStrike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0456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</a:t>
                      </a:r>
                    </a:p>
                  </a:txBody>
                  <a:tcPr marL="91431" marR="91431" marT="45715" marB="45715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Предоставление сведений из Российского регистра гидротехнических сооружений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https://www.gosuslugi.ru/285466/2/form</a:t>
                      </a: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C2873DE-C2D3-4620-9EDE-28C24CF82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F031CFA-F23D-4701-86D4-863DE13A458D}" type="slidenum">
              <a:rPr lang="ru-RU" altLang="ru-RU">
                <a:solidFill>
                  <a:srgbClr val="898989"/>
                </a:solidFill>
              </a:rPr>
              <a:pPr/>
              <a:t>7</a:t>
            </a:fld>
            <a:endParaRPr lang="ru-RU" altLang="ru-RU">
              <a:solidFill>
                <a:srgbClr val="898989"/>
              </a:solidFill>
            </a:endParaRPr>
          </a:p>
        </p:txBody>
      </p:sp>
      <p:pic>
        <p:nvPicPr>
          <p:cNvPr id="10243" name="Рисунок 23">
            <a:extLst>
              <a:ext uri="{FF2B5EF4-FFF2-40B4-BE49-F238E27FC236}">
                <a16:creationId xmlns:a16="http://schemas.microsoft.com/office/drawing/2014/main" id="{1EA0DD1F-FAA0-42AD-8D3B-0E16753B9E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9" y="27463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071C394-7793-4796-9B8F-5C3DE21CFA8F}"/>
              </a:ext>
            </a:extLst>
          </p:cNvPr>
          <p:cNvSpPr/>
          <p:nvPr/>
        </p:nvSpPr>
        <p:spPr>
          <a:xfrm>
            <a:off x="2279650" y="115889"/>
            <a:ext cx="8064500" cy="6492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по оказанию государственных услуг и функций , предоставляемых Забайкальским управлением  Ростехнадзора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C2C32E55-760A-4388-9382-F543C0412D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159882"/>
              </p:ext>
            </p:extLst>
          </p:nvPr>
        </p:nvGraphicFramePr>
        <p:xfrm>
          <a:off x="508000" y="765176"/>
          <a:ext cx="11239501" cy="5927970"/>
        </p:xfrm>
        <a:graphic>
          <a:graphicData uri="http://schemas.openxmlformats.org/drawingml/2006/table">
            <a:tbl>
              <a:tblPr/>
              <a:tblGrid>
                <a:gridCol w="862402">
                  <a:extLst>
                    <a:ext uri="{9D8B030D-6E8A-4147-A177-3AD203B41FA5}">
                      <a16:colId xmlns:a16="http://schemas.microsoft.com/office/drawing/2014/main" val="2370686503"/>
                    </a:ext>
                  </a:extLst>
                </a:gridCol>
                <a:gridCol w="862402">
                  <a:extLst>
                    <a:ext uri="{9D8B030D-6E8A-4147-A177-3AD203B41FA5}">
                      <a16:colId xmlns:a16="http://schemas.microsoft.com/office/drawing/2014/main" val="594772189"/>
                    </a:ext>
                  </a:extLst>
                </a:gridCol>
                <a:gridCol w="824702">
                  <a:extLst>
                    <a:ext uri="{9D8B030D-6E8A-4147-A177-3AD203B41FA5}">
                      <a16:colId xmlns:a16="http://schemas.microsoft.com/office/drawing/2014/main" val="4098503372"/>
                    </a:ext>
                  </a:extLst>
                </a:gridCol>
                <a:gridCol w="647195">
                  <a:extLst>
                    <a:ext uri="{9D8B030D-6E8A-4147-A177-3AD203B41FA5}">
                      <a16:colId xmlns:a16="http://schemas.microsoft.com/office/drawing/2014/main" val="3596347666"/>
                    </a:ext>
                  </a:extLst>
                </a:gridCol>
                <a:gridCol w="559226">
                  <a:extLst>
                    <a:ext uri="{9D8B030D-6E8A-4147-A177-3AD203B41FA5}">
                      <a16:colId xmlns:a16="http://schemas.microsoft.com/office/drawing/2014/main" val="3311711835"/>
                    </a:ext>
                  </a:extLst>
                </a:gridCol>
                <a:gridCol w="823130">
                  <a:extLst>
                    <a:ext uri="{9D8B030D-6E8A-4147-A177-3AD203B41FA5}">
                      <a16:colId xmlns:a16="http://schemas.microsoft.com/office/drawing/2014/main" val="4155769929"/>
                    </a:ext>
                  </a:extLst>
                </a:gridCol>
                <a:gridCol w="1017917">
                  <a:extLst>
                    <a:ext uri="{9D8B030D-6E8A-4147-A177-3AD203B41FA5}">
                      <a16:colId xmlns:a16="http://schemas.microsoft.com/office/drawing/2014/main" val="3916864652"/>
                    </a:ext>
                  </a:extLst>
                </a:gridCol>
                <a:gridCol w="791713">
                  <a:extLst>
                    <a:ext uri="{9D8B030D-6E8A-4147-A177-3AD203B41FA5}">
                      <a16:colId xmlns:a16="http://schemas.microsoft.com/office/drawing/2014/main" val="757865028"/>
                    </a:ext>
                  </a:extLst>
                </a:gridCol>
                <a:gridCol w="464974">
                  <a:extLst>
                    <a:ext uri="{9D8B030D-6E8A-4147-A177-3AD203B41FA5}">
                      <a16:colId xmlns:a16="http://schemas.microsoft.com/office/drawing/2014/main" val="1527243782"/>
                    </a:ext>
                  </a:extLst>
                </a:gridCol>
                <a:gridCol w="540375">
                  <a:extLst>
                    <a:ext uri="{9D8B030D-6E8A-4147-A177-3AD203B41FA5}">
                      <a16:colId xmlns:a16="http://schemas.microsoft.com/office/drawing/2014/main" val="3948901249"/>
                    </a:ext>
                  </a:extLst>
                </a:gridCol>
                <a:gridCol w="735163">
                  <a:extLst>
                    <a:ext uri="{9D8B030D-6E8A-4147-A177-3AD203B41FA5}">
                      <a16:colId xmlns:a16="http://schemas.microsoft.com/office/drawing/2014/main" val="570455326"/>
                    </a:ext>
                  </a:extLst>
                </a:gridCol>
                <a:gridCol w="823130">
                  <a:extLst>
                    <a:ext uri="{9D8B030D-6E8A-4147-A177-3AD203B41FA5}">
                      <a16:colId xmlns:a16="http://schemas.microsoft.com/office/drawing/2014/main" val="2057778730"/>
                    </a:ext>
                  </a:extLst>
                </a:gridCol>
                <a:gridCol w="634627">
                  <a:extLst>
                    <a:ext uri="{9D8B030D-6E8A-4147-A177-3AD203B41FA5}">
                      <a16:colId xmlns:a16="http://schemas.microsoft.com/office/drawing/2014/main" val="134684736"/>
                    </a:ext>
                  </a:extLst>
                </a:gridCol>
                <a:gridCol w="835698">
                  <a:extLst>
                    <a:ext uri="{9D8B030D-6E8A-4147-A177-3AD203B41FA5}">
                      <a16:colId xmlns:a16="http://schemas.microsoft.com/office/drawing/2014/main" val="3940700100"/>
                    </a:ext>
                  </a:extLst>
                </a:gridCol>
                <a:gridCol w="515242">
                  <a:extLst>
                    <a:ext uri="{9D8B030D-6E8A-4147-A177-3AD203B41FA5}">
                      <a16:colId xmlns:a16="http://schemas.microsoft.com/office/drawing/2014/main" val="949548132"/>
                    </a:ext>
                  </a:extLst>
                </a:gridCol>
                <a:gridCol w="301605">
                  <a:extLst>
                    <a:ext uri="{9D8B030D-6E8A-4147-A177-3AD203B41FA5}">
                      <a16:colId xmlns:a16="http://schemas.microsoft.com/office/drawing/2014/main" val="3509170553"/>
                    </a:ext>
                  </a:extLst>
                </a:gridCol>
              </a:tblGrid>
              <a:tr h="3153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Вид государственной услуги/ функции 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Лицензирование деятельности по производству маркшейдерских работ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Лицензирование деятельности эксплуатации взрывопожароопасных и химически опасных производственных объектов I, II и III классов опасности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Регистрация опасных производственных объектов в государственном реестре опасных производственных объектов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Ведение реестра заключений экспертизы промышленной безопасности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Организация проведения аттестации по вопросам промышленной безопасности, по вопросам безопасности ГТС, безопасности в сфере электроэнергетики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Прием и учет уведомлений о начале осуществления юридическими лицами и индивидуальными предпринимателями отдельных видов работ и услуг по перечню, утвержденному Правительством Российской Федерации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Выдача разрешений на ведение работ с взрывчатыми материалами промышленного назначения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Оформление документов, удостоверяющих уточненные границы горного отвода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Согласование планов и схем развития горных работ по видам полезных ископаемых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Выдача разрешений на эксплуатацию гидротехнических сооружений (за исключением судоходных и портовых гидротехнических сооружений)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Согласование правил эксплуатации гидротехнических сооружений (за исключением судоходных и портовых гидротехнических сооружений)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Утверждение декларации промышленной безопасности поднадзорных гидротехнических сооружений, находящихся в эксплуатации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Выдача разрешений на допуск в эксплуатацию энергопринимающих установок потребителей электрической энергии, объектов электросетевого хозяйства, объектов теплоснабжения и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теплопотребляющих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установок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Ввод в эксплуатацию лифтов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7992221"/>
                  </a:ext>
                </a:extLst>
              </a:tr>
              <a:tr h="262808"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Забайкальский  край 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9813145"/>
                  </a:ext>
                </a:extLst>
              </a:tr>
              <a:tr h="249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319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1137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2134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4214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5113405"/>
                  </a:ext>
                </a:extLst>
              </a:tr>
              <a:tr h="300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через ЕПГУ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247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709286"/>
                  </a:ext>
                </a:extLst>
              </a:tr>
              <a:tr h="249667"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Республика Бурятия 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805065"/>
                  </a:ext>
                </a:extLst>
              </a:tr>
              <a:tr h="2628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183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1091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316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2668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3097790"/>
                  </a:ext>
                </a:extLst>
              </a:tr>
              <a:tr h="300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через ЕПГУ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835270"/>
                  </a:ext>
                </a:extLst>
              </a:tr>
              <a:tr h="300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по Управлению 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502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2228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2894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473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6882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167053"/>
                  </a:ext>
                </a:extLst>
              </a:tr>
              <a:tr h="300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через ЕПГУ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292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367</a:t>
                      </a:r>
                    </a:p>
                  </a:txBody>
                  <a:tcPr marL="4411" marR="4411" marT="4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205914"/>
                  </a:ext>
                </a:extLst>
              </a:tr>
              <a:tr h="51247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поданных по ЕПГУ в целом - 5,33%</a:t>
                      </a:r>
                    </a:p>
                  </a:txBody>
                  <a:tcPr marL="4411" marR="4411" marT="4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92,31</a:t>
                      </a:r>
                    </a:p>
                  </a:txBody>
                  <a:tcPr marL="4411" marR="4411" marT="4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411" marR="4411" marT="4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1,79</a:t>
                      </a:r>
                    </a:p>
                  </a:txBody>
                  <a:tcPr marL="4411" marR="4411" marT="4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13,11</a:t>
                      </a:r>
                    </a:p>
                  </a:txBody>
                  <a:tcPr marL="4411" marR="4411" marT="4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1,87</a:t>
                      </a:r>
                    </a:p>
                  </a:txBody>
                  <a:tcPr marL="4411" marR="4411" marT="4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411" marR="4411" marT="4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411" marR="4411" marT="4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411" marR="4411" marT="4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411" marR="4411" marT="4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411" marR="4411" marT="4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411" marR="4411" marT="4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411" marR="4411" marT="4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411" marR="4411" marT="4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411" marR="4411" marT="4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5,33</a:t>
                      </a:r>
                    </a:p>
                  </a:txBody>
                  <a:tcPr marL="4411" marR="4411" marT="44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8373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916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Картинка 1 из 5605">
            <a:hlinkClick r:id="rId3"/>
            <a:extLst>
              <a:ext uri="{FF2B5EF4-FFF2-40B4-BE49-F238E27FC236}">
                <a16:creationId xmlns:a16="http://schemas.microsoft.com/office/drawing/2014/main" id="{9BF66104-EFA1-4499-9964-1E12DFB14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lum bright="9000" contrast="5000"/>
          </a:blip>
          <a:srcRect/>
          <a:stretch>
            <a:fillRect/>
          </a:stretch>
        </p:blipFill>
        <p:spPr bwMode="auto">
          <a:xfrm>
            <a:off x="2452662" y="1428736"/>
            <a:ext cx="7608147" cy="5072098"/>
          </a:xfrm>
          <a:prstGeom prst="rect">
            <a:avLst/>
          </a:prstGeom>
          <a:noFill/>
        </p:spPr>
      </p:pic>
      <p:sp>
        <p:nvSpPr>
          <p:cNvPr id="16387" name="Номер слайда 4">
            <a:extLst>
              <a:ext uri="{FF2B5EF4-FFF2-40B4-BE49-F238E27FC236}">
                <a16:creationId xmlns:a16="http://schemas.microsoft.com/office/drawing/2014/main" id="{66E1B870-D4F7-4238-8997-C82A6247D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2C6255DE-693C-43A8-A990-A0CE3F014115}" type="slidenum">
              <a:rPr lang="ru-RU" altLang="ru-RU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5D2BB75-0EAD-4E15-B4F4-7E3E427F43A2}"/>
              </a:ext>
            </a:extLst>
          </p:cNvPr>
          <p:cNvSpPr/>
          <p:nvPr/>
        </p:nvSpPr>
        <p:spPr>
          <a:xfrm>
            <a:off x="2452689" y="188914"/>
            <a:ext cx="7608887" cy="1239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chemeClr val="tx1"/>
                </a:solidFill>
              </a:rPr>
              <a:t>Спасибо за внимание!</a:t>
            </a:r>
          </a:p>
        </p:txBody>
      </p:sp>
      <p:sp>
        <p:nvSpPr>
          <p:cNvPr id="7" name="Line 2">
            <a:extLst>
              <a:ext uri="{FF2B5EF4-FFF2-40B4-BE49-F238E27FC236}">
                <a16:creationId xmlns:a16="http://schemas.microsoft.com/office/drawing/2014/main" id="{FE7A764A-7624-4969-9712-79AF638F75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31504" y="142954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2079</Words>
  <Application>Microsoft Office PowerPoint</Application>
  <PresentationFormat>Широкоэкранный</PresentationFormat>
  <Paragraphs>386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Ксения В. Крушельницкая</dc:creator>
  <cp:lastModifiedBy>Ксения В. Крушельницкая</cp:lastModifiedBy>
  <cp:revision>1</cp:revision>
  <dcterms:created xsi:type="dcterms:W3CDTF">2024-02-19T07:21:12Z</dcterms:created>
  <dcterms:modified xsi:type="dcterms:W3CDTF">2024-02-19T07:53:51Z</dcterms:modified>
</cp:coreProperties>
</file>