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6247" r:id="rId2"/>
  </p:sldMasterIdLst>
  <p:notesMasterIdLst>
    <p:notesMasterId r:id="rId7"/>
  </p:notesMasterIdLst>
  <p:handoutMasterIdLst>
    <p:handoutMasterId r:id="rId8"/>
  </p:handoutMasterIdLst>
  <p:sldIdLst>
    <p:sldId id="256" r:id="rId3"/>
    <p:sldId id="332" r:id="rId4"/>
    <p:sldId id="334" r:id="rId5"/>
    <p:sldId id="335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5DBFF"/>
    <a:srgbClr val="CCECFF"/>
    <a:srgbClr val="00FFFF"/>
    <a:srgbClr val="3366FF"/>
    <a:srgbClr val="FF3300"/>
    <a:srgbClr val="CCFF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0" autoAdjust="0"/>
    <p:restoredTop sz="93248" autoAdjust="0"/>
  </p:normalViewPr>
  <p:slideViewPr>
    <p:cSldViewPr>
      <p:cViewPr varScale="1">
        <p:scale>
          <a:sx n="114" d="100"/>
          <a:sy n="114" d="100"/>
        </p:scale>
        <p:origin x="141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82;&#1086;&#1084;&#1087;%20&#1050;&#1088;&#1091;&#1096;&#1077;&#1083;&#1100;&#1085;&#1080;&#1094;&#1082;&#1072;&#1103;\&#1050;&#1088;&#1091;&#1096;&#1077;&#1083;&#1100;&#1085;&#1080;&#1094;&#1082;&#1072;&#1103;%20&#1086;&#1090;&#1076;&#1077;&#1083;%2001\2024\&#1055;&#1056;%2039%20&#1074;&#1072;&#1088;&#1080;&#1072;&#1085;&#1090;&#1099;\&#1076;&#1083;&#1103;%20&#1090;&#1072;&#1073;&#1083;&#1080;&#1094;%20&#1080;%20&#1076;&#1080;&#1072;&#1075;&#1088;&#1072;&#1084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Лист3!$D$17</c:f>
              <c:strCache>
                <c:ptCount val="1"/>
                <c:pt idx="0">
                  <c:v>2022 год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rgbClr r="0" g="0" b="0">
                  <a:shade val="30000"/>
                  <a:satMod val="12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Лист3!$C$18:$C$24</c:f>
              <c:strCache>
                <c:ptCount val="7"/>
                <c:pt idx="0">
                  <c:v>Информирование </c:v>
                </c:pt>
                <c:pt idx="1">
                  <c:v>обобщение правоприменительной практики</c:v>
                </c:pt>
                <c:pt idx="2">
                  <c:v>объявление предостережения </c:v>
                </c:pt>
                <c:pt idx="3">
                  <c:v>консультирование </c:v>
                </c:pt>
                <c:pt idx="4">
                  <c:v>профилактический визит </c:v>
                </c:pt>
                <c:pt idx="5">
                  <c:v> меры стимулирования добросовестности </c:v>
                </c:pt>
                <c:pt idx="6">
                  <c:v>самоообследование </c:v>
                </c:pt>
              </c:strCache>
            </c:strRef>
          </c:cat>
          <c:val>
            <c:numRef>
              <c:f>Лист3!$D$18:$D$24</c:f>
              <c:numCache>
                <c:formatCode>General</c:formatCode>
                <c:ptCount val="7"/>
                <c:pt idx="0">
                  <c:v>2822</c:v>
                </c:pt>
                <c:pt idx="1">
                  <c:v>4</c:v>
                </c:pt>
                <c:pt idx="2">
                  <c:v>182</c:v>
                </c:pt>
                <c:pt idx="3">
                  <c:v>1504</c:v>
                </c:pt>
                <c:pt idx="4">
                  <c:v>33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D-4F06-B1D3-B2EB374E2602}"/>
            </c:ext>
          </c:extLst>
        </c:ser>
        <c:ser>
          <c:idx val="1"/>
          <c:order val="1"/>
          <c:tx>
            <c:strRef>
              <c:f>Лист3!$E$17</c:f>
              <c:strCache>
                <c:ptCount val="1"/>
                <c:pt idx="0">
                  <c:v>2023 год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rgbClr r="0" g="0" b="0">
                  <a:shade val="30000"/>
                  <a:satMod val="12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Лист3!$C$18:$C$24</c:f>
              <c:strCache>
                <c:ptCount val="7"/>
                <c:pt idx="0">
                  <c:v>Информирование </c:v>
                </c:pt>
                <c:pt idx="1">
                  <c:v>обобщение правоприменительной практики</c:v>
                </c:pt>
                <c:pt idx="2">
                  <c:v>объявление предостережения </c:v>
                </c:pt>
                <c:pt idx="3">
                  <c:v>консультирование </c:v>
                </c:pt>
                <c:pt idx="4">
                  <c:v>профилактический визит </c:v>
                </c:pt>
                <c:pt idx="5">
                  <c:v> меры стимулирования добросовестности </c:v>
                </c:pt>
                <c:pt idx="6">
                  <c:v>самоообследование </c:v>
                </c:pt>
              </c:strCache>
            </c:strRef>
          </c:cat>
          <c:val>
            <c:numRef>
              <c:f>Лист3!$E$18:$E$24</c:f>
              <c:numCache>
                <c:formatCode>General</c:formatCode>
                <c:ptCount val="7"/>
                <c:pt idx="0">
                  <c:v>5147</c:v>
                </c:pt>
                <c:pt idx="1">
                  <c:v>4</c:v>
                </c:pt>
                <c:pt idx="2">
                  <c:v>67</c:v>
                </c:pt>
                <c:pt idx="3">
                  <c:v>2653</c:v>
                </c:pt>
                <c:pt idx="4">
                  <c:v>148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ED-4F06-B1D3-B2EB374E2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15930880"/>
        <c:axId val="112162160"/>
      </c:barChart>
      <c:catAx>
        <c:axId val="115930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162160"/>
        <c:crosses val="autoZero"/>
        <c:auto val="1"/>
        <c:lblAlgn val="ctr"/>
        <c:lblOffset val="100"/>
        <c:noMultiLvlLbl val="0"/>
      </c:catAx>
      <c:valAx>
        <c:axId val="112162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93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0F4348-D40E-4553-A34D-D1B70C63C9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10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D19649-CCC2-46BE-8153-C5CB5D417266}" type="datetimeFigureOut">
              <a:rPr lang="ru-RU"/>
              <a:pPr>
                <a:defRPr/>
              </a:pPr>
              <a:t>20.02.2024</a:t>
            </a:fld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4F40A4-3AA9-48AA-8763-016FC8E8B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60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4D4F-5FB7-4D15-9DEA-20BE323E760D}" type="datetime1">
              <a:rPr lang="ru-RU" smtClean="0"/>
              <a:t>20.02.2024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EF4D-8343-4C3D-9BDF-DB4ADF2148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41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D74DA-AD76-457B-B412-21CD440CFA15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5184B-2311-4394-AB2E-DF17FCEE01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11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B7137-C5B2-40FC-8867-22E2FAC6B9F3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29F7A-129E-42B1-A213-D125C88A34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6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90BC3-85FA-47E1-977C-3221686C77CB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496F-D462-4CCC-ADB1-FAD37074E69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E03D0-75FF-4C1A-91FD-86C263BBB972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7733A-5D94-4FFA-97BC-F3CC1CF2840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B7EC5-1C0A-4213-8394-047D13FB9834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FFD0F-55CF-4610-BA37-924AAB9DA6E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7E154-E6C7-418C-901C-20DDF2553034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7C83D-909B-4E51-9C1D-34E02F27768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DD9E7-5E08-4A97-ACB9-7AE6AC372BA3}" type="datetime1">
              <a:rPr lang="ru-RU" smtClean="0"/>
              <a:t>20.02.2024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F2DF0-3E94-4217-9AFD-3300209E3C3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C653A-06E4-4066-B9F6-349D9BF5538F}" type="datetime1">
              <a:rPr lang="ru-RU" smtClean="0"/>
              <a:t>20.02.2024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6598F-FE7E-4DD4-A2E7-E9B0B6FA690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CDE21-57FB-424E-9E9D-FD7BA603ABD7}" type="datetime1">
              <a:rPr lang="ru-RU" smtClean="0"/>
              <a:t>20.02.2024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90008-D54F-4EAD-8801-38120CD17593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1A8AE-19A7-4C74-ACCB-74652096700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9D3DF-26C6-4704-A566-93BCC1A06F85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B2D7-62D2-442B-8ED8-1EE0278314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268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72440-C9D6-4E60-8D4E-926E74D2D5DA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FFF5-3147-490F-B04F-122EE0F7040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FF265-39A4-42F3-BDA4-C687D170308B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08BE0-AB59-4806-AFE1-410DD6A1772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2674B9-083C-4876-BA24-47793FA03B54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21A11-1207-4612-9CE3-FC19C73D9B7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25A09-BA70-4C27-98F4-02050FED1FBC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96E90-C274-4A6A-9DDA-E4E9954E19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6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8EA80-163A-4C6E-9E37-20C6354324BB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F6793-9FB4-470D-AB21-032ECA52E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8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4822-80FC-49A1-A304-A86B87A374A3}" type="datetime1">
              <a:rPr lang="ru-RU" smtClean="0"/>
              <a:t>20.02.2024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5D86D-3B00-4A09-88C4-4EA7E83C0F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6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E38E-4F3E-4302-93F7-DDA9D6C20861}" type="datetime1">
              <a:rPr lang="ru-RU" smtClean="0"/>
              <a:t>20.02.2024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38AF-B968-4A3C-BF9E-584D779E4D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65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FC44E-5DC3-4E47-BA1E-13DBA741C2F0}" type="datetime1">
              <a:rPr lang="ru-RU" smtClean="0"/>
              <a:t>20.02.2024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D2A8-DA08-4715-97FA-632E754128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AD4B-EA35-4386-9A17-3FBE698E25B5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3A0C-A834-4E43-A9B4-F82BDB725E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6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61BE7-77C2-4E78-BFE5-B73E817E08DC}" type="datetime1">
              <a:rPr lang="ru-RU" smtClean="0"/>
              <a:t>20.02.2024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FC52-BB30-42CB-835F-8888358360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9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50480E0-C42E-4DFB-9611-7F8D92B78EBF}" type="datetime1">
              <a:rPr lang="ru-RU" smtClean="0"/>
              <a:t>20.02.2024</a:t>
            </a:fld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539965-51E3-4171-91FC-B9B8DBDD1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49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9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0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0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0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205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50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0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6246" r:id="rId1"/>
    <p:sldLayoutId id="2147486236" r:id="rId2"/>
    <p:sldLayoutId id="2147486237" r:id="rId3"/>
    <p:sldLayoutId id="2147486238" r:id="rId4"/>
    <p:sldLayoutId id="2147486239" r:id="rId5"/>
    <p:sldLayoutId id="2147486240" r:id="rId6"/>
    <p:sldLayoutId id="2147486241" r:id="rId7"/>
    <p:sldLayoutId id="2147486242" r:id="rId8"/>
    <p:sldLayoutId id="2147486243" r:id="rId9"/>
    <p:sldLayoutId id="2147486244" r:id="rId10"/>
    <p:sldLayoutId id="214748624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0021301-31EE-463E-8948-C847D0869E7D}" type="datetime1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1965C85-03EE-4505-B17E-757F1C1C15E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8" r:id="rId1"/>
    <p:sldLayoutId id="2147486249" r:id="rId2"/>
    <p:sldLayoutId id="2147486250" r:id="rId3"/>
    <p:sldLayoutId id="2147486251" r:id="rId4"/>
    <p:sldLayoutId id="2147486252" r:id="rId5"/>
    <p:sldLayoutId id="2147486253" r:id="rId6"/>
    <p:sldLayoutId id="2147486254" r:id="rId7"/>
    <p:sldLayoutId id="2147486255" r:id="rId8"/>
    <p:sldLayoutId id="2147486256" r:id="rId9"/>
    <p:sldLayoutId id="2147486257" r:id="rId10"/>
    <p:sldLayoutId id="2147486258" r:id="rId11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 dirty="0"/>
              <a:t>Федеральная служба по экологическому, </a:t>
            </a:r>
            <a:br>
              <a:rPr lang="ru-RU" sz="3200" b="0" dirty="0"/>
            </a:br>
            <a:r>
              <a:rPr lang="ru-RU" sz="3200" b="0" dirty="0"/>
              <a:t>технологическому и атомному надзору</a:t>
            </a:r>
            <a:br>
              <a:rPr lang="ru-RU" sz="3200" b="0" dirty="0"/>
            </a:br>
            <a:r>
              <a:rPr lang="ru-RU" sz="3200" b="0" dirty="0"/>
              <a:t>Забайкальское управление </a:t>
            </a:r>
            <a:r>
              <a:rPr lang="ru-RU" sz="3200" b="0" dirty="0" err="1"/>
              <a:t>Ростехнадзора</a:t>
            </a:r>
            <a:r>
              <a:rPr lang="ru-RU" sz="3200" b="0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060575"/>
            <a:ext cx="85344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dirty="0"/>
              <a:t>ДОКЛАД</a:t>
            </a:r>
          </a:p>
          <a:p>
            <a:pPr eaLnBrk="1" hangingPunct="1">
              <a:defRPr/>
            </a:pPr>
            <a:endParaRPr lang="ru-RU" sz="2400" b="1" dirty="0"/>
          </a:p>
          <a:p>
            <a:pPr eaLnBrk="1" hangingPunct="1">
              <a:defRPr/>
            </a:pPr>
            <a:r>
              <a:rPr lang="ru-RU" sz="2800" b="1" dirty="0"/>
              <a:t>Организация и проведение  программ профилактики.</a:t>
            </a:r>
          </a:p>
          <a:p>
            <a:pPr eaLnBrk="1" hangingPunct="1">
              <a:defRPr/>
            </a:pPr>
            <a:endParaRPr lang="ru-RU" sz="900" dirty="0"/>
          </a:p>
          <a:p>
            <a:pPr eaLnBrk="1" hangingPunct="1">
              <a:defRPr/>
            </a:pPr>
            <a:endParaRPr lang="ru-RU" sz="900" dirty="0"/>
          </a:p>
          <a:p>
            <a:pPr eaLnBrk="1" hangingPunct="1">
              <a:defRPr/>
            </a:pPr>
            <a:endParaRPr lang="ru-RU" sz="900" dirty="0"/>
          </a:p>
          <a:p>
            <a:pPr eaLnBrk="1" hangingPunct="1">
              <a:defRPr/>
            </a:pPr>
            <a:endParaRPr lang="ru-RU" sz="900" dirty="0"/>
          </a:p>
          <a:p>
            <a:pPr eaLnBrk="1" hangingPunct="1">
              <a:defRPr/>
            </a:pPr>
            <a:endParaRPr lang="ru-RU" sz="2800" dirty="0">
              <a:latin typeface="Times New Roman" pitchFamily="18" charset="0"/>
            </a:endParaRPr>
          </a:p>
          <a:p>
            <a:pPr eaLnBrk="1" hangingPunct="1">
              <a:defRPr/>
            </a:pPr>
            <a:endParaRPr lang="ru-RU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sz="1000" dirty="0">
                <a:latin typeface="Times New Roman" pitchFamily="18" charset="0"/>
              </a:rPr>
              <a:t>28.02.2024 г</a:t>
            </a:r>
            <a:r>
              <a:rPr lang="ru-RU" sz="2800" dirty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Программы профилактики нарушений обязательных требований Федеральной службы по экологическому, технологическому и атомному надзору разработаны в целях реализации положений: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- Федерального закона от 31 июля 2020 г. № 248-ФЗ «О государственном контроле (надзоре) и муниципальном контроле в Российской Федерации»;</a:t>
            </a:r>
          </a:p>
          <a:p>
            <a:pPr algn="just"/>
            <a:r>
              <a:rPr lang="ru-RU" dirty="0"/>
              <a:t>- Постановления Правительства Российской Федерации от 25 июня 2021 г. № 990 «Об утверждении Правил разработки и утверждения контрольными (надзорными) органами программы профилактики рисков причинения вреда (ущерба) охраняемым законом ценностям»;  </a:t>
            </a:r>
          </a:p>
          <a:p>
            <a:pPr algn="just"/>
            <a:r>
              <a:rPr lang="ru-RU" dirty="0"/>
              <a:t>- Федерального закона от 26 декабря 2008 г.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контроля»;</a:t>
            </a:r>
          </a:p>
          <a:p>
            <a:pPr algn="just"/>
            <a:r>
              <a:rPr lang="ru-RU" dirty="0"/>
              <a:t>- Постановления Правительства Российской Федерации от 17 августа 2016 г. № 806 «О применении риск-ориентированного подхода при организации отдельных видов государственного контроля (надзора) и внесении изменений в некоторые акты Правительства Российской Федерации»;</a:t>
            </a:r>
          </a:p>
          <a:p>
            <a:pPr algn="just"/>
            <a:r>
              <a:rPr lang="ru-RU" dirty="0"/>
              <a:t>- Постановления Правительства Российской Федерации от 26 декабря 2018 г. № 1680 «Об утверждении общих требований к организации и осуществлению органами государственного контроля (надзора), органами муниципального контроля мероприятий по профилактике нарушений обязательных требований, требований, установленных муниципальными правовыми актами».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4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6228" y="638132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85698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1. Программа профилактики рисков причинения вреда (ущерба) охраняемым законом ценностям при осуществлении федерального государственного надзора в области промышленной безопасности на 2024 год, утв. приказом Ростехнадзора от 14.12.2023 № 457</a:t>
            </a:r>
          </a:p>
          <a:p>
            <a:pPr algn="ctr"/>
            <a:r>
              <a:rPr lang="ru-RU" sz="1600" dirty="0"/>
              <a:t>2. Программа профилактики рисков причинения вреда (ущерба) охраняемым законом ценностям при осуществление федерального государственного энергетического надзора в сфере электроэнергетики на 2024 год, утв. приказом Ростехнадзора от 18.12.2023 № 460</a:t>
            </a:r>
          </a:p>
          <a:p>
            <a:pPr algn="ctr"/>
            <a:r>
              <a:rPr lang="ru-RU" sz="1600" dirty="0"/>
              <a:t>3. Программа профилактики рисков причинения вреда (ущерба) охраняемым законом ценностям при осуществление федерального государственного энергетического надзора в сфере теплоснабжения на 2024 год, утв. приказом Ростехнадзора от 18.12.2023 № 461</a:t>
            </a:r>
          </a:p>
          <a:p>
            <a:pPr algn="ctr"/>
            <a:r>
              <a:rPr lang="ru-RU" sz="1600" dirty="0"/>
              <a:t>4. Программа профилактики рисков причинения вреда (ущерба) охраняемым законом ценностям при осуществлении федерального государственного надзора в области безопасности гидротехнических сооружений на 2024 год, утв. приказом Ростехнадзора от 18.12.2023 № 462</a:t>
            </a:r>
          </a:p>
          <a:p>
            <a:pPr algn="ctr"/>
            <a:r>
              <a:rPr lang="ru-RU" sz="1600" dirty="0"/>
              <a:t>5. Программа профилактики рисков причинения вреда (ущерба) охраняемым законом ценностям при осуществлении федерального государственного строительного надзора на 2024 год, утв. приказом Ростехнадзора от 12.12.2023 № 469</a:t>
            </a:r>
          </a:p>
          <a:p>
            <a:pPr algn="ctr"/>
            <a:r>
              <a:rPr lang="ru-RU" sz="1600" dirty="0"/>
              <a:t>6. Программа профилактики рисков причинения вреда (ущерба) охраняемым законом ценностям при осуществлении федерального государственного горного надзора на 2024 год, утв. приказом Ростехнадзора от 26.12.2023 № 478</a:t>
            </a:r>
          </a:p>
          <a:p>
            <a:pPr algn="ctr"/>
            <a:r>
              <a:rPr lang="ru-RU" sz="1600" dirty="0"/>
              <a:t>7. Программа профилактики рисков причинения вреда (ущерба) охраняемым законом ценностям при осуществлении федерального государственного надзора в области безопасного использования лифтов, подъёмных платформ для инвалидов, пассажирских конвейеров, эскалаторов на 2024 год, утв. приказом Ростехнадзора от 10.01.2024 № 3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3184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9CB42-F1F0-4B5D-A199-8451A899AF7C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6633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Согласно ст. 45 Закона № 248-ФЗ, предусмотрено 7 видов профилактических мероприятий, которые могут проводить контрольные (надзорные) органы. Это:</a:t>
            </a:r>
          </a:p>
          <a:p>
            <a:pPr algn="ctr"/>
            <a:r>
              <a:rPr lang="ru-RU" dirty="0"/>
              <a:t>-информирование;</a:t>
            </a:r>
          </a:p>
          <a:p>
            <a:pPr algn="ctr"/>
            <a:r>
              <a:rPr lang="ru-RU" dirty="0"/>
              <a:t>-обобщение правоприменительной практики;</a:t>
            </a:r>
          </a:p>
          <a:p>
            <a:pPr algn="ctr"/>
            <a:r>
              <a:rPr lang="ru-RU" dirty="0"/>
              <a:t>-меры стимулирования добросовестности;</a:t>
            </a:r>
          </a:p>
          <a:p>
            <a:pPr algn="ctr"/>
            <a:r>
              <a:rPr lang="ru-RU" dirty="0"/>
              <a:t>-объявление предостережения;</a:t>
            </a:r>
          </a:p>
          <a:p>
            <a:pPr algn="ctr"/>
            <a:r>
              <a:rPr lang="ru-RU" dirty="0"/>
              <a:t>-консультирование;</a:t>
            </a:r>
          </a:p>
          <a:p>
            <a:pPr algn="ctr"/>
            <a:r>
              <a:rPr lang="ru-RU" dirty="0"/>
              <a:t>-</a:t>
            </a:r>
            <a:r>
              <a:rPr lang="ru-RU" dirty="0" err="1"/>
              <a:t>самообследование</a:t>
            </a:r>
            <a:r>
              <a:rPr lang="ru-RU" dirty="0"/>
              <a:t>;</a:t>
            </a:r>
          </a:p>
          <a:p>
            <a:pPr algn="ctr"/>
            <a:r>
              <a:rPr lang="ru-RU" dirty="0"/>
              <a:t>-профилактический визит.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ECC700A-38C9-4D1D-82FD-242BFC09C6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33361"/>
              </p:ext>
            </p:extLst>
          </p:nvPr>
        </p:nvGraphicFramePr>
        <p:xfrm>
          <a:off x="539552" y="2564904"/>
          <a:ext cx="835292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5331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9515</TotalTime>
  <Words>519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Calibri</vt:lpstr>
      <vt:lpstr>Garamond</vt:lpstr>
      <vt:lpstr>Georgia</vt:lpstr>
      <vt:lpstr>Times New Roman</vt:lpstr>
      <vt:lpstr>Trebuchet MS</vt:lpstr>
      <vt:lpstr>Wingdings</vt:lpstr>
      <vt:lpstr>Течение</vt:lpstr>
      <vt:lpstr>Воздушный поток</vt:lpstr>
      <vt:lpstr>Федеральная служба по экологическому,  технологическому и атомному надзору Забайкальское управление Ростехнадзора </vt:lpstr>
      <vt:lpstr>Презентация PowerPoint</vt:lpstr>
      <vt:lpstr>Презентация PowerPoint</vt:lpstr>
      <vt:lpstr>Презентация PowerPoint</vt:lpstr>
    </vt:vector>
  </TitlesOfParts>
  <Company>GGTN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Чистякова</dc:creator>
  <cp:lastModifiedBy>Ксения В. Крушельницкая</cp:lastModifiedBy>
  <cp:revision>811</cp:revision>
  <cp:lastPrinted>2020-02-13T07:47:53Z</cp:lastPrinted>
  <dcterms:created xsi:type="dcterms:W3CDTF">2005-11-02T08:00:18Z</dcterms:created>
  <dcterms:modified xsi:type="dcterms:W3CDTF">2024-02-20T00:54:57Z</dcterms:modified>
</cp:coreProperties>
</file>